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7" r:id="rId3"/>
    <p:sldId id="264" r:id="rId4"/>
    <p:sldId id="263" r:id="rId5"/>
    <p:sldId id="258" r:id="rId6"/>
    <p:sldId id="259" r:id="rId7"/>
    <p:sldId id="260" r:id="rId8"/>
    <p:sldId id="261" r:id="rId9"/>
    <p:sldId id="262" r:id="rId10"/>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09"/>
    <p:restoredTop sz="94640"/>
  </p:normalViewPr>
  <p:slideViewPr>
    <p:cSldViewPr snapToGrid="0">
      <p:cViewPr varScale="1">
        <p:scale>
          <a:sx n="70" d="100"/>
          <a:sy n="70" d="100"/>
        </p:scale>
        <p:origin x="339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0F891DC-73D0-A840-9D92-9436893D8215}" type="datetimeFigureOut">
              <a:rPr lang="en-US" smtClean="0"/>
              <a:t>6/26/26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DD81A-6F2E-9F4E-B784-20A022E5F531}" type="slidenum">
              <a:rPr lang="en-US" smtClean="0"/>
              <a:t>‹#›</a:t>
            </a:fld>
            <a:endParaRPr lang="en-US"/>
          </a:p>
        </p:txBody>
      </p:sp>
    </p:spTree>
    <p:extLst>
      <p:ext uri="{BB962C8B-B14F-4D97-AF65-F5344CB8AC3E}">
        <p14:creationId xmlns:p14="http://schemas.microsoft.com/office/powerpoint/2010/main" val="3169830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F891DC-73D0-A840-9D92-9436893D8215}" type="datetimeFigureOut">
              <a:rPr lang="en-US" smtClean="0"/>
              <a:t>6/26/26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DD81A-6F2E-9F4E-B784-20A022E5F531}" type="slidenum">
              <a:rPr lang="en-US" smtClean="0"/>
              <a:t>‹#›</a:t>
            </a:fld>
            <a:endParaRPr lang="en-US"/>
          </a:p>
        </p:txBody>
      </p:sp>
    </p:spTree>
    <p:extLst>
      <p:ext uri="{BB962C8B-B14F-4D97-AF65-F5344CB8AC3E}">
        <p14:creationId xmlns:p14="http://schemas.microsoft.com/office/powerpoint/2010/main" val="1310045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F891DC-73D0-A840-9D92-9436893D8215}" type="datetimeFigureOut">
              <a:rPr lang="en-US" smtClean="0"/>
              <a:t>6/26/26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DD81A-6F2E-9F4E-B784-20A022E5F531}" type="slidenum">
              <a:rPr lang="en-US" smtClean="0"/>
              <a:t>‹#›</a:t>
            </a:fld>
            <a:endParaRPr lang="en-US"/>
          </a:p>
        </p:txBody>
      </p:sp>
    </p:spTree>
    <p:extLst>
      <p:ext uri="{BB962C8B-B14F-4D97-AF65-F5344CB8AC3E}">
        <p14:creationId xmlns:p14="http://schemas.microsoft.com/office/powerpoint/2010/main" val="657883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F891DC-73D0-A840-9D92-9436893D8215}" type="datetimeFigureOut">
              <a:rPr lang="en-US" smtClean="0"/>
              <a:t>6/26/26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DD81A-6F2E-9F4E-B784-20A022E5F531}" type="slidenum">
              <a:rPr lang="en-US" smtClean="0"/>
              <a:t>‹#›</a:t>
            </a:fld>
            <a:endParaRPr lang="en-US"/>
          </a:p>
        </p:txBody>
      </p:sp>
    </p:spTree>
    <p:extLst>
      <p:ext uri="{BB962C8B-B14F-4D97-AF65-F5344CB8AC3E}">
        <p14:creationId xmlns:p14="http://schemas.microsoft.com/office/powerpoint/2010/main" val="2073277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0F891DC-73D0-A840-9D92-9436893D8215}" type="datetimeFigureOut">
              <a:rPr lang="en-US" smtClean="0"/>
              <a:t>6/26/26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DD81A-6F2E-9F4E-B784-20A022E5F531}" type="slidenum">
              <a:rPr lang="en-US" smtClean="0"/>
              <a:t>‹#›</a:t>
            </a:fld>
            <a:endParaRPr lang="en-US"/>
          </a:p>
        </p:txBody>
      </p:sp>
    </p:spTree>
    <p:extLst>
      <p:ext uri="{BB962C8B-B14F-4D97-AF65-F5344CB8AC3E}">
        <p14:creationId xmlns:p14="http://schemas.microsoft.com/office/powerpoint/2010/main" val="1437583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0F891DC-73D0-A840-9D92-9436893D8215}" type="datetimeFigureOut">
              <a:rPr lang="en-US" smtClean="0"/>
              <a:t>6/26/26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9DD81A-6F2E-9F4E-B784-20A022E5F531}" type="slidenum">
              <a:rPr lang="en-US" smtClean="0"/>
              <a:t>‹#›</a:t>
            </a:fld>
            <a:endParaRPr lang="en-US"/>
          </a:p>
        </p:txBody>
      </p:sp>
    </p:spTree>
    <p:extLst>
      <p:ext uri="{BB962C8B-B14F-4D97-AF65-F5344CB8AC3E}">
        <p14:creationId xmlns:p14="http://schemas.microsoft.com/office/powerpoint/2010/main" val="3219522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0F891DC-73D0-A840-9D92-9436893D8215}" type="datetimeFigureOut">
              <a:rPr lang="en-US" smtClean="0"/>
              <a:t>6/26/26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9DD81A-6F2E-9F4E-B784-20A022E5F531}" type="slidenum">
              <a:rPr lang="en-US" smtClean="0"/>
              <a:t>‹#›</a:t>
            </a:fld>
            <a:endParaRPr lang="en-US"/>
          </a:p>
        </p:txBody>
      </p:sp>
    </p:spTree>
    <p:extLst>
      <p:ext uri="{BB962C8B-B14F-4D97-AF65-F5344CB8AC3E}">
        <p14:creationId xmlns:p14="http://schemas.microsoft.com/office/powerpoint/2010/main" val="745596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F891DC-73D0-A840-9D92-9436893D8215}" type="datetimeFigureOut">
              <a:rPr lang="en-US" smtClean="0"/>
              <a:t>6/26/26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9DD81A-6F2E-9F4E-B784-20A022E5F531}" type="slidenum">
              <a:rPr lang="en-US" smtClean="0"/>
              <a:t>‹#›</a:t>
            </a:fld>
            <a:endParaRPr lang="en-US"/>
          </a:p>
        </p:txBody>
      </p:sp>
    </p:spTree>
    <p:extLst>
      <p:ext uri="{BB962C8B-B14F-4D97-AF65-F5344CB8AC3E}">
        <p14:creationId xmlns:p14="http://schemas.microsoft.com/office/powerpoint/2010/main" val="2104962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F891DC-73D0-A840-9D92-9436893D8215}" type="datetimeFigureOut">
              <a:rPr lang="en-US" smtClean="0"/>
              <a:t>6/26/26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9DD81A-6F2E-9F4E-B784-20A022E5F531}" type="slidenum">
              <a:rPr lang="en-US" smtClean="0"/>
              <a:t>‹#›</a:t>
            </a:fld>
            <a:endParaRPr lang="en-US"/>
          </a:p>
        </p:txBody>
      </p:sp>
    </p:spTree>
    <p:extLst>
      <p:ext uri="{BB962C8B-B14F-4D97-AF65-F5344CB8AC3E}">
        <p14:creationId xmlns:p14="http://schemas.microsoft.com/office/powerpoint/2010/main" val="2576956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2"/>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0F891DC-73D0-A840-9D92-9436893D8215}" type="datetimeFigureOut">
              <a:rPr lang="en-US" smtClean="0"/>
              <a:t>6/26/26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9DD81A-6F2E-9F4E-B784-20A022E5F531}" type="slidenum">
              <a:rPr lang="en-US" smtClean="0"/>
              <a:t>‹#›</a:t>
            </a:fld>
            <a:endParaRPr lang="en-US"/>
          </a:p>
        </p:txBody>
      </p:sp>
    </p:spTree>
    <p:extLst>
      <p:ext uri="{BB962C8B-B14F-4D97-AF65-F5344CB8AC3E}">
        <p14:creationId xmlns:p14="http://schemas.microsoft.com/office/powerpoint/2010/main" val="2494469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2"/>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0F891DC-73D0-A840-9D92-9436893D8215}" type="datetimeFigureOut">
              <a:rPr lang="en-US" smtClean="0"/>
              <a:t>6/26/26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9DD81A-6F2E-9F4E-B784-20A022E5F531}" type="slidenum">
              <a:rPr lang="en-US" smtClean="0"/>
              <a:t>‹#›</a:t>
            </a:fld>
            <a:endParaRPr lang="en-US"/>
          </a:p>
        </p:txBody>
      </p:sp>
    </p:spTree>
    <p:extLst>
      <p:ext uri="{BB962C8B-B14F-4D97-AF65-F5344CB8AC3E}">
        <p14:creationId xmlns:p14="http://schemas.microsoft.com/office/powerpoint/2010/main" val="4203172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7"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00F891DC-73D0-A840-9D92-9436893D8215}" type="datetimeFigureOut">
              <a:rPr lang="en-US" smtClean="0"/>
              <a:t>6/26/26</a:t>
            </a:fld>
            <a:endParaRPr 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EC9DD81A-6F2E-9F4E-B784-20A022E5F531}" type="slidenum">
              <a:rPr lang="en-US" smtClean="0"/>
              <a:t>‹#›</a:t>
            </a:fld>
            <a:endParaRPr lang="en-US"/>
          </a:p>
        </p:txBody>
      </p:sp>
    </p:spTree>
    <p:extLst>
      <p:ext uri="{BB962C8B-B14F-4D97-AF65-F5344CB8AC3E}">
        <p14:creationId xmlns:p14="http://schemas.microsoft.com/office/powerpoint/2010/main" val="35295883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A0116-8DE6-F927-6A06-827E4214A9D4}"/>
              </a:ext>
            </a:extLst>
          </p:cNvPr>
          <p:cNvSpPr>
            <a:spLocks noGrp="1"/>
          </p:cNvSpPr>
          <p:nvPr>
            <p:ph type="ctrTitle"/>
          </p:nvPr>
        </p:nvSpPr>
        <p:spPr>
          <a:xfrm>
            <a:off x="857246" y="5373624"/>
            <a:ext cx="5143501" cy="1343026"/>
          </a:xfrm>
        </p:spPr>
        <p:txBody>
          <a:bodyPr>
            <a:normAutofit fontScale="90000"/>
          </a:bodyPr>
          <a:lstStyle/>
          <a:p>
            <a:pPr>
              <a:spcBef>
                <a:spcPts val="0"/>
              </a:spcBef>
            </a:pPr>
            <a:br>
              <a:rPr lang="en-US" sz="1013" kern="100" dirty="0">
                <a:latin typeface="Calibri" panose="020F0502020204030204" pitchFamily="34" charset="0"/>
                <a:ea typeface="DengXian" panose="02010600030101010101" pitchFamily="2" charset="-122"/>
                <a:cs typeface="Arial" panose="020B0604020202020204" pitchFamily="34" charset="0"/>
              </a:rPr>
            </a:br>
            <a:br>
              <a:rPr lang="en-US" sz="1013" kern="100" dirty="0">
                <a:latin typeface="Calibri" panose="020F0502020204030204" pitchFamily="34" charset="0"/>
                <a:ea typeface="DengXian" panose="02010600030101010101" pitchFamily="2" charset="-122"/>
                <a:cs typeface="Arial" panose="020B0604020202020204" pitchFamily="34" charset="0"/>
              </a:rPr>
            </a:br>
            <a:r>
              <a:rPr lang="en-US" sz="3100" kern="100" dirty="0">
                <a:latin typeface="Calibri" panose="020F0502020204030204" pitchFamily="34" charset="0"/>
                <a:ea typeface="DengXian" panose="02010600030101010101" pitchFamily="2" charset="-122"/>
                <a:cs typeface="Arial" panose="020B0604020202020204" pitchFamily="34" charset="0"/>
              </a:rPr>
              <a:t> </a:t>
            </a:r>
            <a:br>
              <a:rPr lang="en-US" sz="3100" kern="100" dirty="0">
                <a:latin typeface="Calibri" panose="020F0502020204030204" pitchFamily="34" charset="0"/>
                <a:ea typeface="DengXian" panose="02010600030101010101" pitchFamily="2" charset="-122"/>
                <a:cs typeface="Arial" panose="020B0604020202020204" pitchFamily="34" charset="0"/>
              </a:rPr>
            </a:br>
            <a:r>
              <a:rPr lang="en-US" sz="3100" b="1" kern="100" dirty="0">
                <a:latin typeface="Arial" panose="020B0604020202020204" pitchFamily="34" charset="0"/>
                <a:ea typeface="DengXian" panose="02010600030101010101" pitchFamily="2" charset="-122"/>
                <a:cs typeface="Arial" panose="020B0604020202020204" pitchFamily="34" charset="0"/>
              </a:rPr>
              <a:t>Advanced Life Systems</a:t>
            </a:r>
            <a:br>
              <a:rPr lang="en-US" sz="3100" kern="100" dirty="0">
                <a:latin typeface="Calibri" panose="020F0502020204030204" pitchFamily="34" charset="0"/>
                <a:ea typeface="DengXian" panose="02010600030101010101" pitchFamily="2" charset="-122"/>
                <a:cs typeface="Arial" panose="020B0604020202020204" pitchFamily="34" charset="0"/>
              </a:rPr>
            </a:br>
            <a:r>
              <a:rPr lang="en-US" sz="3100" b="1" kern="100" dirty="0">
                <a:latin typeface="Arial" panose="020B0604020202020204" pitchFamily="34" charset="0"/>
                <a:ea typeface="DengXian" panose="02010600030101010101" pitchFamily="2" charset="-122"/>
                <a:cs typeface="Arial" panose="020B0604020202020204" pitchFamily="34" charset="0"/>
              </a:rPr>
              <a:t>Leadership</a:t>
            </a:r>
            <a:br>
              <a:rPr lang="en-US" sz="3100" kern="100" dirty="0">
                <a:latin typeface="Calibri" panose="020F0502020204030204" pitchFamily="34" charset="0"/>
                <a:ea typeface="DengXian" panose="02010600030101010101" pitchFamily="2" charset="-122"/>
                <a:cs typeface="Arial" panose="020B0604020202020204" pitchFamily="34" charset="0"/>
              </a:rPr>
            </a:br>
            <a:r>
              <a:rPr lang="en-US" sz="3100" b="1" kern="100" dirty="0">
                <a:latin typeface="Arial" panose="020B0604020202020204" pitchFamily="34" charset="0"/>
                <a:ea typeface="DengXian" panose="02010600030101010101" pitchFamily="2" charset="-122"/>
                <a:cs typeface="Arial" panose="020B0604020202020204" pitchFamily="34" charset="0"/>
              </a:rPr>
              <a:t>Pearls</a:t>
            </a:r>
            <a:endParaRPr lang="en-US" sz="3100" dirty="0"/>
          </a:p>
        </p:txBody>
      </p:sp>
      <p:sp>
        <p:nvSpPr>
          <p:cNvPr id="3" name="Subtitle 2">
            <a:extLst>
              <a:ext uri="{FF2B5EF4-FFF2-40B4-BE49-F238E27FC236}">
                <a16:creationId xmlns:a16="http://schemas.microsoft.com/office/drawing/2014/main" id="{2A0FA7DA-63BC-5296-2537-5F72D0AD6729}"/>
              </a:ext>
            </a:extLst>
          </p:cNvPr>
          <p:cNvSpPr>
            <a:spLocks noGrp="1"/>
          </p:cNvSpPr>
          <p:nvPr>
            <p:ph type="subTitle" idx="1"/>
          </p:nvPr>
        </p:nvSpPr>
        <p:spPr>
          <a:xfrm>
            <a:off x="857248" y="6951884"/>
            <a:ext cx="5143501" cy="931366"/>
          </a:xfrm>
        </p:spPr>
        <p:txBody>
          <a:bodyPr>
            <a:normAutofit fontScale="92500" lnSpcReduction="10000"/>
          </a:bodyPr>
          <a:lstStyle/>
          <a:p>
            <a:pPr>
              <a:lnSpc>
                <a:spcPct val="120000"/>
              </a:lnSpc>
              <a:spcBef>
                <a:spcPts val="0"/>
              </a:spcBef>
            </a:pPr>
            <a:endParaRPr lang="en-US" sz="789" kern="100" dirty="0">
              <a:latin typeface="Arial" panose="020B0604020202020204" pitchFamily="34" charset="0"/>
              <a:ea typeface="DengXian" panose="02010600030101010101" pitchFamily="2" charset="-122"/>
              <a:cs typeface="Arial" panose="020B0604020202020204" pitchFamily="34" charset="0"/>
            </a:endParaRPr>
          </a:p>
          <a:p>
            <a:pPr>
              <a:lnSpc>
                <a:spcPct val="120000"/>
              </a:lnSpc>
              <a:spcBef>
                <a:spcPts val="0"/>
              </a:spcBef>
            </a:pPr>
            <a:r>
              <a:rPr lang="en-US" sz="1100" kern="100" dirty="0">
                <a:latin typeface="Arial" panose="020B0604020202020204" pitchFamily="34" charset="0"/>
                <a:ea typeface="DengXian" panose="02010600030101010101" pitchFamily="2" charset="-122"/>
                <a:cs typeface="Arial" panose="020B0604020202020204" pitchFamily="34" charset="0"/>
              </a:rPr>
              <a:t>Metro West Family of Companies</a:t>
            </a:r>
          </a:p>
          <a:p>
            <a:pPr>
              <a:lnSpc>
                <a:spcPct val="120000"/>
              </a:lnSpc>
              <a:spcBef>
                <a:spcPts val="0"/>
              </a:spcBef>
            </a:pPr>
            <a:r>
              <a:rPr lang="en-US" sz="1100" kern="100" dirty="0">
                <a:latin typeface="Arial" panose="020B0604020202020204" pitchFamily="34" charset="0"/>
                <a:ea typeface="DengXian" panose="02010600030101010101" pitchFamily="2" charset="-122"/>
                <a:cs typeface="Arial" panose="020B0604020202020204" pitchFamily="34" charset="0"/>
              </a:rPr>
              <a:t>Leadership Development</a:t>
            </a:r>
          </a:p>
          <a:p>
            <a:pPr>
              <a:lnSpc>
                <a:spcPct val="120000"/>
              </a:lnSpc>
              <a:spcBef>
                <a:spcPts val="0"/>
              </a:spcBef>
            </a:pPr>
            <a:r>
              <a:rPr lang="en-US" sz="1100" kern="100" dirty="0">
                <a:latin typeface="Arial" panose="020B0604020202020204" pitchFamily="34" charset="0"/>
                <a:ea typeface="DengXian" panose="02010600030101010101" pitchFamily="2" charset="-122"/>
                <a:cs typeface="Arial" panose="020B0604020202020204" pitchFamily="34" charset="0"/>
              </a:rPr>
              <a:t>Shawn Wood</a:t>
            </a:r>
          </a:p>
          <a:p>
            <a:pPr>
              <a:lnSpc>
                <a:spcPct val="120000"/>
              </a:lnSpc>
              <a:spcBef>
                <a:spcPts val="0"/>
              </a:spcBef>
            </a:pPr>
            <a:r>
              <a:rPr lang="en-US" sz="1100" kern="100" dirty="0">
                <a:latin typeface="Arial" panose="020B0604020202020204" pitchFamily="34" charset="0"/>
                <a:ea typeface="DengXian" panose="02010600030101010101" pitchFamily="2" charset="-122"/>
                <a:cs typeface="Arial" panose="020B0604020202020204" pitchFamily="34" charset="0"/>
              </a:rPr>
              <a:t>2026</a:t>
            </a:r>
            <a:endParaRPr lang="en-US" sz="1100" kern="100" dirty="0">
              <a:latin typeface="Calibri" panose="020F0502020204030204" pitchFamily="34" charset="0"/>
              <a:ea typeface="DengXian" panose="02010600030101010101" pitchFamily="2" charset="-122"/>
              <a:cs typeface="Arial" panose="020B0604020202020204" pitchFamily="34" charset="0"/>
            </a:endParaRPr>
          </a:p>
          <a:p>
            <a:endParaRPr lang="en-US" dirty="0"/>
          </a:p>
        </p:txBody>
      </p:sp>
      <p:pic>
        <p:nvPicPr>
          <p:cNvPr id="6" name="Picture 5">
            <a:extLst>
              <a:ext uri="{FF2B5EF4-FFF2-40B4-BE49-F238E27FC236}">
                <a16:creationId xmlns:a16="http://schemas.microsoft.com/office/drawing/2014/main" id="{85E54993-9039-F15D-8809-6C169D0A1A9C}"/>
              </a:ext>
            </a:extLst>
          </p:cNvPr>
          <p:cNvPicPr>
            <a:picLocks noChangeAspect="1"/>
          </p:cNvPicPr>
          <p:nvPr/>
        </p:nvPicPr>
        <p:blipFill>
          <a:blip r:embed="rId2"/>
          <a:stretch>
            <a:fillRect/>
          </a:stretch>
        </p:blipFill>
        <p:spPr>
          <a:xfrm>
            <a:off x="1478149" y="1051306"/>
            <a:ext cx="3901694" cy="3901694"/>
          </a:xfrm>
          <a:prstGeom prst="rect">
            <a:avLst/>
          </a:prstGeom>
        </p:spPr>
      </p:pic>
    </p:spTree>
    <p:extLst>
      <p:ext uri="{BB962C8B-B14F-4D97-AF65-F5344CB8AC3E}">
        <p14:creationId xmlns:p14="http://schemas.microsoft.com/office/powerpoint/2010/main" val="4154079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F4C29-7F60-9D95-2AB2-3795D9D7BDAC}"/>
              </a:ext>
            </a:extLst>
          </p:cNvPr>
          <p:cNvSpPr>
            <a:spLocks noGrp="1"/>
          </p:cNvSpPr>
          <p:nvPr>
            <p:ph type="title"/>
          </p:nvPr>
        </p:nvSpPr>
        <p:spPr>
          <a:xfrm>
            <a:off x="471484" y="1781124"/>
            <a:ext cx="5915025" cy="1914702"/>
          </a:xfrm>
        </p:spPr>
        <p:txBody>
          <a:bodyPr>
            <a:normAutofit/>
          </a:bodyPr>
          <a:lstStyle/>
          <a:p>
            <a:pPr algn="ctr"/>
            <a:r>
              <a:rPr lang="en-US" sz="2800" b="1" kern="100" dirty="0">
                <a:latin typeface="Arial" panose="020B0604020202020204" pitchFamily="34" charset="0"/>
                <a:ea typeface="DengXian" panose="02010600030101010101" pitchFamily="2" charset="-122"/>
                <a:cs typeface="Arial" panose="020B0604020202020204" pitchFamily="34" charset="0"/>
              </a:rPr>
              <a:t>Professional Code of Conduct</a:t>
            </a:r>
            <a:endParaRPr lang="en-US" sz="2800" dirty="0"/>
          </a:p>
        </p:txBody>
      </p:sp>
      <p:sp>
        <p:nvSpPr>
          <p:cNvPr id="3" name="Content Placeholder 2">
            <a:extLst>
              <a:ext uri="{FF2B5EF4-FFF2-40B4-BE49-F238E27FC236}">
                <a16:creationId xmlns:a16="http://schemas.microsoft.com/office/drawing/2014/main" id="{D5B1E127-3231-DACB-3178-480AD350430A}"/>
              </a:ext>
            </a:extLst>
          </p:cNvPr>
          <p:cNvSpPr>
            <a:spLocks noGrp="1"/>
          </p:cNvSpPr>
          <p:nvPr>
            <p:ph idx="1"/>
          </p:nvPr>
        </p:nvSpPr>
        <p:spPr>
          <a:xfrm>
            <a:off x="942634" y="4419237"/>
            <a:ext cx="4972729" cy="5852161"/>
          </a:xfrm>
        </p:spPr>
        <p:txBody>
          <a:bodyPr>
            <a:noAutofit/>
          </a:bodyPr>
          <a:lstStyle/>
          <a:p>
            <a:pPr algn="ctr">
              <a:lnSpc>
                <a:spcPct val="150000"/>
              </a:lnSpc>
              <a:buFont typeface="Wingdings" pitchFamily="2" charset="2"/>
              <a:buChar char="Ø"/>
            </a:pPr>
            <a:r>
              <a:rPr lang="en-US" sz="3200" dirty="0"/>
              <a:t>Integrity</a:t>
            </a:r>
          </a:p>
          <a:p>
            <a:pPr algn="ctr">
              <a:lnSpc>
                <a:spcPct val="150000"/>
              </a:lnSpc>
              <a:buFont typeface="Wingdings" pitchFamily="2" charset="2"/>
              <a:buChar char="Ø"/>
            </a:pPr>
            <a:r>
              <a:rPr lang="en-US" sz="3200" dirty="0"/>
              <a:t>Ethical Behavior</a:t>
            </a:r>
          </a:p>
          <a:p>
            <a:pPr algn="ctr">
              <a:lnSpc>
                <a:spcPct val="150000"/>
              </a:lnSpc>
              <a:buFont typeface="Wingdings" pitchFamily="2" charset="2"/>
              <a:buChar char="Ø"/>
            </a:pPr>
            <a:r>
              <a:rPr lang="en-US" sz="3200" dirty="0"/>
              <a:t>Respect</a:t>
            </a:r>
          </a:p>
          <a:p>
            <a:pPr algn="ctr">
              <a:lnSpc>
                <a:spcPct val="150000"/>
              </a:lnSpc>
              <a:buFont typeface="Wingdings" pitchFamily="2" charset="2"/>
              <a:buChar char="Ø"/>
            </a:pPr>
            <a:r>
              <a:rPr lang="en-US" sz="3200" dirty="0"/>
              <a:t>Commitment</a:t>
            </a:r>
          </a:p>
          <a:p>
            <a:pPr algn="ctr">
              <a:lnSpc>
                <a:spcPct val="150000"/>
              </a:lnSpc>
              <a:buFont typeface="Wingdings" pitchFamily="2" charset="2"/>
              <a:buChar char="Ø"/>
            </a:pPr>
            <a:r>
              <a:rPr lang="en-US" sz="3200" dirty="0"/>
              <a:t>Vision</a:t>
            </a:r>
          </a:p>
        </p:txBody>
      </p:sp>
      <p:pic>
        <p:nvPicPr>
          <p:cNvPr id="5" name="Picture 4">
            <a:extLst>
              <a:ext uri="{FF2B5EF4-FFF2-40B4-BE49-F238E27FC236}">
                <a16:creationId xmlns:a16="http://schemas.microsoft.com/office/drawing/2014/main" id="{DA15DAF8-3BF9-E176-46B9-FA138327C3C0}"/>
              </a:ext>
            </a:extLst>
          </p:cNvPr>
          <p:cNvPicPr>
            <a:picLocks noChangeAspect="1"/>
          </p:cNvPicPr>
          <p:nvPr/>
        </p:nvPicPr>
        <p:blipFill>
          <a:blip r:embed="rId2"/>
          <a:stretch>
            <a:fillRect/>
          </a:stretch>
        </p:blipFill>
        <p:spPr>
          <a:xfrm>
            <a:off x="2724785" y="535676"/>
            <a:ext cx="1408430" cy="1408430"/>
          </a:xfrm>
          <a:prstGeom prst="rect">
            <a:avLst/>
          </a:prstGeom>
        </p:spPr>
      </p:pic>
      <p:sp>
        <p:nvSpPr>
          <p:cNvPr id="7" name="TextBox 6">
            <a:extLst>
              <a:ext uri="{FF2B5EF4-FFF2-40B4-BE49-F238E27FC236}">
                <a16:creationId xmlns:a16="http://schemas.microsoft.com/office/drawing/2014/main" id="{7833E439-70D6-8EC4-D896-F2EABB7D5163}"/>
              </a:ext>
            </a:extLst>
          </p:cNvPr>
          <p:cNvSpPr txBox="1"/>
          <p:nvPr/>
        </p:nvSpPr>
        <p:spPr>
          <a:xfrm>
            <a:off x="873650" y="3111051"/>
            <a:ext cx="5110694" cy="1169551"/>
          </a:xfrm>
          <a:prstGeom prst="rect">
            <a:avLst/>
          </a:prstGeom>
          <a:noFill/>
        </p:spPr>
        <p:txBody>
          <a:bodyPr wrap="square" rtlCol="0">
            <a:spAutoFit/>
          </a:bodyPr>
          <a:lstStyle/>
          <a:p>
            <a:pPr algn="ctr"/>
            <a:r>
              <a:rPr lang="en-US" sz="1400" i="1" dirty="0"/>
              <a:t>A strong team is built on a shared code of ethics and a genuine commitment to professionalism — not just as a title, but as a standard of conduct. For an EMS Supervisor, professionalism shapes every decision and interaction. At the core of that standard are five key values.</a:t>
            </a:r>
          </a:p>
        </p:txBody>
      </p:sp>
    </p:spTree>
    <p:extLst>
      <p:ext uri="{BB962C8B-B14F-4D97-AF65-F5344CB8AC3E}">
        <p14:creationId xmlns:p14="http://schemas.microsoft.com/office/powerpoint/2010/main" val="3754808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B115A-C671-6860-99AA-D0E189B22D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0DDC42-C0C9-A503-8B33-8F6E03546B12}"/>
              </a:ext>
            </a:extLst>
          </p:cNvPr>
          <p:cNvSpPr>
            <a:spLocks noGrp="1"/>
          </p:cNvSpPr>
          <p:nvPr>
            <p:ph type="title"/>
          </p:nvPr>
        </p:nvSpPr>
        <p:spPr>
          <a:xfrm>
            <a:off x="343471" y="2390642"/>
            <a:ext cx="5915025" cy="1914702"/>
          </a:xfrm>
        </p:spPr>
        <p:txBody>
          <a:bodyPr>
            <a:normAutofit/>
          </a:bodyPr>
          <a:lstStyle/>
          <a:p>
            <a:pPr algn="ctr"/>
            <a:r>
              <a:rPr lang="en-US" sz="2800" b="1" kern="100" dirty="0">
                <a:latin typeface="Arial" panose="020B0604020202020204" pitchFamily="34" charset="0"/>
                <a:ea typeface="DengXian" panose="02010600030101010101" pitchFamily="2" charset="-122"/>
                <a:cs typeface="Arial" panose="020B0604020202020204" pitchFamily="34" charset="0"/>
              </a:rPr>
              <a:t>The Five Practices of Exemplary Leadership</a:t>
            </a:r>
            <a:br>
              <a:rPr lang="en-US" sz="2800" b="1" kern="100" dirty="0">
                <a:latin typeface="Arial" panose="020B0604020202020204" pitchFamily="34" charset="0"/>
                <a:ea typeface="DengXian" panose="02010600030101010101" pitchFamily="2" charset="-122"/>
                <a:cs typeface="Arial" panose="020B0604020202020204" pitchFamily="34" charset="0"/>
              </a:rPr>
            </a:br>
            <a:br>
              <a:rPr lang="en-US" sz="2800" kern="100" dirty="0">
                <a:latin typeface="Calibri" panose="020F0502020204030204" pitchFamily="34" charset="0"/>
                <a:ea typeface="DengXian" panose="02010600030101010101" pitchFamily="2" charset="-122"/>
                <a:cs typeface="Arial" panose="020B0604020202020204" pitchFamily="34" charset="0"/>
              </a:rPr>
            </a:br>
            <a:endParaRPr lang="en-US" sz="2800" dirty="0"/>
          </a:p>
        </p:txBody>
      </p:sp>
      <p:sp>
        <p:nvSpPr>
          <p:cNvPr id="3" name="Content Placeholder 2">
            <a:extLst>
              <a:ext uri="{FF2B5EF4-FFF2-40B4-BE49-F238E27FC236}">
                <a16:creationId xmlns:a16="http://schemas.microsoft.com/office/drawing/2014/main" id="{DEA47D00-A178-552F-14B9-69F228E4E9C2}"/>
              </a:ext>
            </a:extLst>
          </p:cNvPr>
          <p:cNvSpPr>
            <a:spLocks noGrp="1"/>
          </p:cNvSpPr>
          <p:nvPr>
            <p:ph idx="1"/>
          </p:nvPr>
        </p:nvSpPr>
        <p:spPr>
          <a:xfrm>
            <a:off x="942634" y="3518163"/>
            <a:ext cx="4972729" cy="5852161"/>
          </a:xfrm>
        </p:spPr>
        <p:txBody>
          <a:bodyPr>
            <a:noAutofit/>
          </a:bodyPr>
          <a:lstStyle/>
          <a:p>
            <a:pPr algn="ctr">
              <a:lnSpc>
                <a:spcPct val="200000"/>
              </a:lnSpc>
              <a:buFont typeface="Wingdings" pitchFamily="2" charset="2"/>
              <a:buChar char="Ø"/>
            </a:pPr>
            <a:r>
              <a:rPr lang="en-US" sz="2800" b="1" dirty="0"/>
              <a:t>Model the Way</a:t>
            </a:r>
          </a:p>
          <a:p>
            <a:pPr algn="ctr">
              <a:lnSpc>
                <a:spcPct val="200000"/>
              </a:lnSpc>
              <a:buFont typeface="Wingdings" pitchFamily="2" charset="2"/>
              <a:buChar char="Ø"/>
            </a:pPr>
            <a:r>
              <a:rPr lang="en-US" sz="2800" b="1" dirty="0"/>
              <a:t>Inspire a Shared Vision</a:t>
            </a:r>
          </a:p>
          <a:p>
            <a:pPr algn="ctr">
              <a:lnSpc>
                <a:spcPct val="200000"/>
              </a:lnSpc>
              <a:buFont typeface="Wingdings" pitchFamily="2" charset="2"/>
              <a:buChar char="Ø"/>
            </a:pPr>
            <a:r>
              <a:rPr lang="en-US" sz="2800" b="1" dirty="0"/>
              <a:t>Challenge the Process</a:t>
            </a:r>
          </a:p>
          <a:p>
            <a:pPr algn="ctr">
              <a:lnSpc>
                <a:spcPct val="200000"/>
              </a:lnSpc>
              <a:buFont typeface="Wingdings" pitchFamily="2" charset="2"/>
              <a:buChar char="Ø"/>
            </a:pPr>
            <a:r>
              <a:rPr lang="en-US" sz="2800" b="1" dirty="0"/>
              <a:t>Enable Others to Act</a:t>
            </a:r>
          </a:p>
          <a:p>
            <a:pPr algn="ctr">
              <a:lnSpc>
                <a:spcPct val="200000"/>
              </a:lnSpc>
              <a:buFont typeface="Wingdings" pitchFamily="2" charset="2"/>
              <a:buChar char="Ø"/>
            </a:pPr>
            <a:r>
              <a:rPr lang="en-US" sz="2800" b="1" dirty="0"/>
              <a:t>Encourage the Heart</a:t>
            </a:r>
          </a:p>
        </p:txBody>
      </p:sp>
      <p:pic>
        <p:nvPicPr>
          <p:cNvPr id="5" name="Picture 4">
            <a:extLst>
              <a:ext uri="{FF2B5EF4-FFF2-40B4-BE49-F238E27FC236}">
                <a16:creationId xmlns:a16="http://schemas.microsoft.com/office/drawing/2014/main" id="{B401A816-511F-5299-F91A-E2A9008957B2}"/>
              </a:ext>
            </a:extLst>
          </p:cNvPr>
          <p:cNvPicPr>
            <a:picLocks noChangeAspect="1"/>
          </p:cNvPicPr>
          <p:nvPr/>
        </p:nvPicPr>
        <p:blipFill>
          <a:blip r:embed="rId2"/>
          <a:stretch>
            <a:fillRect/>
          </a:stretch>
        </p:blipFill>
        <p:spPr>
          <a:xfrm>
            <a:off x="2724785" y="535676"/>
            <a:ext cx="1408430" cy="1408430"/>
          </a:xfrm>
          <a:prstGeom prst="rect">
            <a:avLst/>
          </a:prstGeom>
        </p:spPr>
      </p:pic>
      <p:sp>
        <p:nvSpPr>
          <p:cNvPr id="4" name="TextBox 3">
            <a:extLst>
              <a:ext uri="{FF2B5EF4-FFF2-40B4-BE49-F238E27FC236}">
                <a16:creationId xmlns:a16="http://schemas.microsoft.com/office/drawing/2014/main" id="{F090BA55-A6C8-0100-7280-6416E85C5993}"/>
              </a:ext>
            </a:extLst>
          </p:cNvPr>
          <p:cNvSpPr txBox="1"/>
          <p:nvPr/>
        </p:nvSpPr>
        <p:spPr>
          <a:xfrm>
            <a:off x="694944" y="8847104"/>
            <a:ext cx="5563552" cy="523220"/>
          </a:xfrm>
          <a:prstGeom prst="rect">
            <a:avLst/>
          </a:prstGeom>
          <a:noFill/>
        </p:spPr>
        <p:txBody>
          <a:bodyPr wrap="square" rtlCol="0">
            <a:spAutoFit/>
          </a:bodyPr>
          <a:lstStyle/>
          <a:p>
            <a:r>
              <a:rPr lang="en-US" sz="1400" dirty="0"/>
              <a:t>Kouzes, J. M., &amp; Posner, B. Z. (2023). </a:t>
            </a:r>
            <a:r>
              <a:rPr lang="en-US" sz="1400" i="1" dirty="0"/>
              <a:t>The leadership challenge: How to make extraordinary things happen in organizations (7</a:t>
            </a:r>
            <a:r>
              <a:rPr lang="en-US" sz="1400" i="1" baseline="30000" dirty="0"/>
              <a:t>th</a:t>
            </a:r>
            <a:r>
              <a:rPr lang="en-US" sz="1400" i="1" dirty="0"/>
              <a:t> ed.). Jossey-Bass.</a:t>
            </a:r>
            <a:endParaRPr lang="en-US" sz="1400" dirty="0"/>
          </a:p>
        </p:txBody>
      </p:sp>
    </p:spTree>
    <p:extLst>
      <p:ext uri="{BB962C8B-B14F-4D97-AF65-F5344CB8AC3E}">
        <p14:creationId xmlns:p14="http://schemas.microsoft.com/office/powerpoint/2010/main" val="107873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B93ED-BB25-3517-6AC6-201FD278C5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D4EEB0-C0DB-B613-032A-372EE38CD2F5}"/>
              </a:ext>
            </a:extLst>
          </p:cNvPr>
          <p:cNvSpPr>
            <a:spLocks noGrp="1"/>
          </p:cNvSpPr>
          <p:nvPr>
            <p:ph type="title"/>
          </p:nvPr>
        </p:nvSpPr>
        <p:spPr>
          <a:xfrm>
            <a:off x="306896" y="1972157"/>
            <a:ext cx="5915025" cy="1914702"/>
          </a:xfrm>
        </p:spPr>
        <p:txBody>
          <a:bodyPr/>
          <a:lstStyle/>
          <a:p>
            <a:pPr algn="ctr"/>
            <a:r>
              <a:rPr lang="en-US" sz="2800" b="1" kern="100" dirty="0">
                <a:latin typeface="Arial" panose="020B0604020202020204" pitchFamily="34" charset="0"/>
                <a:ea typeface="DengXian" panose="02010600030101010101" pitchFamily="2" charset="-122"/>
                <a:cs typeface="Arial" panose="020B0604020202020204" pitchFamily="34" charset="0"/>
              </a:rPr>
              <a:t>Principles</a:t>
            </a:r>
            <a:br>
              <a:rPr lang="en-US" sz="1013" kern="100" dirty="0">
                <a:latin typeface="Calibri" panose="020F0502020204030204" pitchFamily="34" charset="0"/>
                <a:ea typeface="DengXian" panose="02010600030101010101" pitchFamily="2" charset="-122"/>
                <a:cs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812AE0EB-E076-E94D-8214-8881B54FDF07}"/>
              </a:ext>
            </a:extLst>
          </p:cNvPr>
          <p:cNvSpPr>
            <a:spLocks noGrp="1"/>
          </p:cNvSpPr>
          <p:nvPr>
            <p:ph idx="1"/>
          </p:nvPr>
        </p:nvSpPr>
        <p:spPr>
          <a:xfrm>
            <a:off x="1072899" y="3071598"/>
            <a:ext cx="4972729" cy="6145553"/>
          </a:xfrm>
        </p:spPr>
        <p:txBody>
          <a:bodyPr>
            <a:noAutofit/>
          </a:bodyPr>
          <a:lstStyle/>
          <a:p>
            <a:pPr marL="0" indent="0" algn="ctr">
              <a:buNone/>
            </a:pPr>
            <a:r>
              <a:rPr lang="en-US" sz="1600" i="1" kern="100" dirty="0">
                <a:latin typeface="Arial" panose="020B0604020202020204" pitchFamily="34" charset="0"/>
                <a:ea typeface="DengXian" panose="02010600030101010101" pitchFamily="2" charset="-122"/>
                <a:cs typeface="Arial" panose="020B0604020202020204" pitchFamily="34" charset="0"/>
              </a:rPr>
              <a:t>These principles will assist you in navigating leadership challenges. When conflicted or unsure what decision to make, taking the time to review your ideas with these principles in mind will help guide your actions and ensure alignment with our organizations mission and values.</a:t>
            </a:r>
            <a:endParaRPr lang="en-US" sz="1600" kern="100" dirty="0">
              <a:latin typeface="Calibri" panose="020F0502020204030204" pitchFamily="34" charset="0"/>
              <a:ea typeface="DengXian" panose="02010600030101010101" pitchFamily="2" charset="-122"/>
              <a:cs typeface="Arial" panose="020B0604020202020204" pitchFamily="34" charset="0"/>
            </a:endParaRPr>
          </a:p>
          <a:p>
            <a:pPr marL="0" indent="0" algn="ctr">
              <a:spcBef>
                <a:spcPts val="0"/>
              </a:spcBef>
              <a:buNone/>
            </a:pPr>
            <a:endParaRPr lang="en-US" sz="1600" b="1" i="1" kern="100" dirty="0">
              <a:latin typeface="Arial" panose="020B0604020202020204" pitchFamily="34" charset="0"/>
              <a:ea typeface="DengXian" panose="02010600030101010101" pitchFamily="2" charset="-122"/>
              <a:cs typeface="Arial" panose="020B0604020202020204" pitchFamily="34" charset="0"/>
            </a:endParaRPr>
          </a:p>
          <a:p>
            <a:pPr marL="0" indent="0" algn="ctr">
              <a:spcBef>
                <a:spcPts val="0"/>
              </a:spcBef>
              <a:buNone/>
            </a:pPr>
            <a:r>
              <a:rPr lang="en-US" sz="1600" b="1" i="1" kern="100" dirty="0">
                <a:latin typeface="Arial" panose="020B0604020202020204" pitchFamily="34" charset="0"/>
                <a:ea typeface="DengXian" panose="02010600030101010101" pitchFamily="2" charset="-122"/>
                <a:cs typeface="Arial" panose="020B0604020202020204" pitchFamily="34" charset="0"/>
              </a:rPr>
              <a:t> </a:t>
            </a:r>
            <a:endParaRPr lang="en-US" sz="1600" kern="100" dirty="0">
              <a:latin typeface="Calibri" panose="020F0502020204030204" pitchFamily="34" charset="0"/>
              <a:ea typeface="DengXian" panose="02010600030101010101" pitchFamily="2" charset="-122"/>
              <a:cs typeface="Arial" panose="020B0604020202020204" pitchFamily="34" charset="0"/>
            </a:endParaRPr>
          </a:p>
          <a:p>
            <a:pPr marL="0" indent="0" algn="ctr">
              <a:spcBef>
                <a:spcPts val="0"/>
              </a:spcBef>
              <a:buNone/>
            </a:pPr>
            <a:r>
              <a:rPr lang="en-US" sz="2000" b="1" kern="100" dirty="0">
                <a:latin typeface="Arial" panose="020B0604020202020204" pitchFamily="34" charset="0"/>
                <a:ea typeface="DengXian" panose="02010600030101010101" pitchFamily="2" charset="-122"/>
                <a:cs typeface="Arial" panose="020B0604020202020204" pitchFamily="34" charset="0"/>
              </a:rPr>
              <a:t>LEARNING CULTURE</a:t>
            </a:r>
            <a:endParaRPr lang="en-US" sz="2000" kern="100" dirty="0">
              <a:latin typeface="Calibri" panose="020F0502020204030204" pitchFamily="34" charset="0"/>
              <a:ea typeface="DengXian" panose="02010600030101010101" pitchFamily="2" charset="-122"/>
              <a:cs typeface="Arial" panose="020B0604020202020204" pitchFamily="34" charset="0"/>
            </a:endParaRPr>
          </a:p>
          <a:p>
            <a:pPr marL="0" indent="0" algn="ctr">
              <a:spcBef>
                <a:spcPts val="0"/>
              </a:spcBef>
              <a:buNone/>
            </a:pPr>
            <a:r>
              <a:rPr lang="en-US" sz="2000" b="1" kern="100" dirty="0">
                <a:latin typeface="Arial" panose="020B0604020202020204" pitchFamily="34" charset="0"/>
                <a:ea typeface="DengXian" panose="02010600030101010101" pitchFamily="2" charset="-122"/>
                <a:cs typeface="Arial" panose="020B0604020202020204" pitchFamily="34" charset="0"/>
              </a:rPr>
              <a:t> </a:t>
            </a:r>
            <a:endParaRPr lang="en-US" sz="2000" kern="100" dirty="0">
              <a:latin typeface="Calibri" panose="020F0502020204030204" pitchFamily="34" charset="0"/>
              <a:ea typeface="DengXian" panose="02010600030101010101" pitchFamily="2" charset="-122"/>
              <a:cs typeface="Arial" panose="020B0604020202020204" pitchFamily="34" charset="0"/>
            </a:endParaRPr>
          </a:p>
          <a:p>
            <a:pPr marL="0" indent="0" algn="ctr">
              <a:spcBef>
                <a:spcPts val="0"/>
              </a:spcBef>
              <a:buNone/>
            </a:pPr>
            <a:r>
              <a:rPr lang="en-US" sz="2000" b="1" kern="100" dirty="0">
                <a:latin typeface="Arial" panose="020B0604020202020204" pitchFamily="34" charset="0"/>
                <a:ea typeface="DengXian" panose="02010600030101010101" pitchFamily="2" charset="-122"/>
                <a:cs typeface="Arial" panose="020B0604020202020204" pitchFamily="34" charset="0"/>
              </a:rPr>
              <a:t> </a:t>
            </a:r>
            <a:endParaRPr lang="en-US" sz="2000" kern="100" dirty="0">
              <a:latin typeface="Calibri" panose="020F0502020204030204" pitchFamily="34" charset="0"/>
              <a:ea typeface="DengXian" panose="02010600030101010101" pitchFamily="2" charset="-122"/>
              <a:cs typeface="Arial" panose="020B0604020202020204" pitchFamily="34" charset="0"/>
            </a:endParaRPr>
          </a:p>
          <a:p>
            <a:pPr marL="0" indent="0" algn="ctr">
              <a:spcBef>
                <a:spcPts val="0"/>
              </a:spcBef>
              <a:buNone/>
            </a:pPr>
            <a:r>
              <a:rPr lang="en-US" sz="2000" b="1" kern="100" dirty="0">
                <a:latin typeface="Arial" panose="020B0604020202020204" pitchFamily="34" charset="0"/>
                <a:ea typeface="DengXian" panose="02010600030101010101" pitchFamily="2" charset="-122"/>
                <a:cs typeface="Arial" panose="020B0604020202020204" pitchFamily="34" charset="0"/>
              </a:rPr>
              <a:t>SAFETY AND QUALITY</a:t>
            </a:r>
            <a:endParaRPr lang="en-US" sz="2000" kern="100" dirty="0">
              <a:latin typeface="Calibri" panose="020F0502020204030204" pitchFamily="34" charset="0"/>
              <a:ea typeface="DengXian" panose="02010600030101010101" pitchFamily="2" charset="-122"/>
              <a:cs typeface="Arial" panose="020B0604020202020204" pitchFamily="34" charset="0"/>
            </a:endParaRPr>
          </a:p>
          <a:p>
            <a:pPr marL="0" indent="0" algn="ctr">
              <a:spcBef>
                <a:spcPts val="0"/>
              </a:spcBef>
              <a:buNone/>
            </a:pPr>
            <a:r>
              <a:rPr lang="en-US" sz="2000" b="1" kern="100" dirty="0">
                <a:latin typeface="Arial" panose="020B0604020202020204" pitchFamily="34" charset="0"/>
                <a:ea typeface="DengXian" panose="02010600030101010101" pitchFamily="2" charset="-122"/>
                <a:cs typeface="Arial" panose="020B0604020202020204" pitchFamily="34" charset="0"/>
              </a:rPr>
              <a:t> </a:t>
            </a:r>
            <a:endParaRPr lang="en-US" sz="2000" kern="100" dirty="0">
              <a:latin typeface="Calibri" panose="020F0502020204030204" pitchFamily="34" charset="0"/>
              <a:ea typeface="DengXian" panose="02010600030101010101" pitchFamily="2" charset="-122"/>
              <a:cs typeface="Arial" panose="020B0604020202020204" pitchFamily="34" charset="0"/>
            </a:endParaRPr>
          </a:p>
          <a:p>
            <a:pPr marL="0" indent="0" algn="ctr">
              <a:spcBef>
                <a:spcPts val="0"/>
              </a:spcBef>
              <a:buNone/>
            </a:pPr>
            <a:r>
              <a:rPr lang="en-US" sz="2000" b="1" kern="100" dirty="0">
                <a:latin typeface="Arial" panose="020B0604020202020204" pitchFamily="34" charset="0"/>
                <a:ea typeface="DengXian" panose="02010600030101010101" pitchFamily="2" charset="-122"/>
                <a:cs typeface="Arial" panose="020B0604020202020204" pitchFamily="34" charset="0"/>
              </a:rPr>
              <a:t> </a:t>
            </a:r>
            <a:endParaRPr lang="en-US" sz="2000" kern="100" dirty="0">
              <a:latin typeface="Calibri" panose="020F0502020204030204" pitchFamily="34" charset="0"/>
              <a:ea typeface="DengXian" panose="02010600030101010101" pitchFamily="2" charset="-122"/>
              <a:cs typeface="Arial" panose="020B0604020202020204" pitchFamily="34" charset="0"/>
            </a:endParaRPr>
          </a:p>
          <a:p>
            <a:pPr marL="0" indent="0" algn="ctr">
              <a:spcBef>
                <a:spcPts val="0"/>
              </a:spcBef>
              <a:buNone/>
            </a:pPr>
            <a:r>
              <a:rPr lang="en-US" sz="2000" b="1" kern="100" dirty="0">
                <a:latin typeface="Arial" panose="020B0604020202020204" pitchFamily="34" charset="0"/>
                <a:ea typeface="DengXian" panose="02010600030101010101" pitchFamily="2" charset="-122"/>
                <a:cs typeface="Arial" panose="020B0604020202020204" pitchFamily="34" charset="0"/>
              </a:rPr>
              <a:t>SYSTEMS SAVE LIVES</a:t>
            </a:r>
            <a:endParaRPr lang="en-US" sz="2000" kern="100" dirty="0">
              <a:latin typeface="Calibri" panose="020F0502020204030204" pitchFamily="34" charset="0"/>
              <a:ea typeface="DengXian" panose="02010600030101010101" pitchFamily="2" charset="-122"/>
              <a:cs typeface="Arial" panose="020B0604020202020204" pitchFamily="34" charset="0"/>
            </a:endParaRPr>
          </a:p>
          <a:p>
            <a:pPr marL="0" indent="0" algn="ctr">
              <a:spcBef>
                <a:spcPts val="0"/>
              </a:spcBef>
              <a:buNone/>
            </a:pPr>
            <a:r>
              <a:rPr lang="en-US" sz="2000" b="1" kern="100" dirty="0">
                <a:latin typeface="Arial" panose="020B0604020202020204" pitchFamily="34" charset="0"/>
                <a:ea typeface="DengXian" panose="02010600030101010101" pitchFamily="2" charset="-122"/>
                <a:cs typeface="Arial" panose="020B0604020202020204" pitchFamily="34" charset="0"/>
              </a:rPr>
              <a:t> </a:t>
            </a:r>
            <a:endParaRPr lang="en-US" sz="2000" kern="100" dirty="0">
              <a:latin typeface="Calibri" panose="020F0502020204030204" pitchFamily="34" charset="0"/>
              <a:ea typeface="DengXian" panose="02010600030101010101" pitchFamily="2" charset="-122"/>
              <a:cs typeface="Arial" panose="020B0604020202020204" pitchFamily="34" charset="0"/>
            </a:endParaRPr>
          </a:p>
          <a:p>
            <a:pPr marL="0" indent="0" algn="ctr">
              <a:spcBef>
                <a:spcPts val="0"/>
              </a:spcBef>
              <a:buNone/>
            </a:pPr>
            <a:r>
              <a:rPr lang="en-US" sz="2000" b="1" kern="100" dirty="0">
                <a:latin typeface="Arial" panose="020B0604020202020204" pitchFamily="34" charset="0"/>
                <a:ea typeface="DengXian" panose="02010600030101010101" pitchFamily="2" charset="-122"/>
                <a:cs typeface="Arial" panose="020B0604020202020204" pitchFamily="34" charset="0"/>
              </a:rPr>
              <a:t> </a:t>
            </a:r>
            <a:endParaRPr lang="en-US" sz="2000" kern="100" dirty="0">
              <a:latin typeface="Calibri" panose="020F0502020204030204" pitchFamily="34" charset="0"/>
              <a:ea typeface="DengXian" panose="02010600030101010101" pitchFamily="2" charset="-122"/>
              <a:cs typeface="Arial" panose="020B0604020202020204" pitchFamily="34" charset="0"/>
            </a:endParaRPr>
          </a:p>
          <a:p>
            <a:pPr marL="0" indent="0" algn="ctr">
              <a:spcBef>
                <a:spcPts val="0"/>
              </a:spcBef>
              <a:buNone/>
            </a:pPr>
            <a:r>
              <a:rPr lang="en-US" sz="2000" b="1" kern="100" dirty="0">
                <a:latin typeface="Arial" panose="020B0604020202020204" pitchFamily="34" charset="0"/>
                <a:ea typeface="DengXian" panose="02010600030101010101" pitchFamily="2" charset="-122"/>
                <a:cs typeface="Arial" panose="020B0604020202020204" pitchFamily="34" charset="0"/>
              </a:rPr>
              <a:t>OUR PEOPLE ARE HUMAN</a:t>
            </a:r>
            <a:endParaRPr lang="en-US" sz="2000" kern="100" dirty="0">
              <a:latin typeface="Calibri" panose="020F0502020204030204" pitchFamily="34" charset="0"/>
              <a:ea typeface="DengXian" panose="02010600030101010101" pitchFamily="2" charset="-122"/>
              <a:cs typeface="Arial" panose="020B0604020202020204" pitchFamily="34" charset="0"/>
            </a:endParaRPr>
          </a:p>
          <a:p>
            <a:pPr marL="0" indent="0" algn="ctr">
              <a:spcBef>
                <a:spcPts val="0"/>
              </a:spcBef>
              <a:buNone/>
            </a:pPr>
            <a:r>
              <a:rPr lang="en-US" sz="2000" b="1" kern="100" dirty="0">
                <a:latin typeface="Arial" panose="020B0604020202020204" pitchFamily="34" charset="0"/>
                <a:ea typeface="DengXian" panose="02010600030101010101" pitchFamily="2" charset="-122"/>
                <a:cs typeface="Arial" panose="020B0604020202020204" pitchFamily="34" charset="0"/>
              </a:rPr>
              <a:t> </a:t>
            </a:r>
            <a:endParaRPr lang="en-US" sz="2000" kern="100" dirty="0">
              <a:latin typeface="Calibri" panose="020F0502020204030204" pitchFamily="34" charset="0"/>
              <a:ea typeface="DengXian" panose="02010600030101010101" pitchFamily="2" charset="-122"/>
              <a:cs typeface="Arial" panose="020B0604020202020204" pitchFamily="34" charset="0"/>
            </a:endParaRPr>
          </a:p>
          <a:p>
            <a:pPr marL="0" indent="0" algn="ctr">
              <a:spcBef>
                <a:spcPts val="0"/>
              </a:spcBef>
              <a:buNone/>
            </a:pPr>
            <a:r>
              <a:rPr lang="en-US" sz="2000" b="1" kern="100" dirty="0">
                <a:latin typeface="Arial" panose="020B0604020202020204" pitchFamily="34" charset="0"/>
                <a:ea typeface="DengXian" panose="02010600030101010101" pitchFamily="2" charset="-122"/>
                <a:cs typeface="Arial" panose="020B0604020202020204" pitchFamily="34" charset="0"/>
              </a:rPr>
              <a:t> </a:t>
            </a:r>
            <a:endParaRPr lang="en-US" sz="2000" kern="100" dirty="0">
              <a:latin typeface="Calibri" panose="020F0502020204030204" pitchFamily="34" charset="0"/>
              <a:ea typeface="DengXian" panose="02010600030101010101" pitchFamily="2" charset="-122"/>
              <a:cs typeface="Arial" panose="020B0604020202020204" pitchFamily="34" charset="0"/>
            </a:endParaRPr>
          </a:p>
          <a:p>
            <a:pPr marL="0" indent="0" algn="ctr">
              <a:buNone/>
            </a:pPr>
            <a:r>
              <a:rPr lang="en-US" sz="2000" b="1" dirty="0">
                <a:latin typeface="Arial" panose="020B0604020202020204" pitchFamily="34" charset="0"/>
                <a:ea typeface="DengXian" panose="02010600030101010101" pitchFamily="2" charset="-122"/>
              </a:rPr>
              <a:t>SUSTAINABILITY IS NECESSARY</a:t>
            </a:r>
            <a:r>
              <a:rPr lang="en-US" sz="2000" dirty="0">
                <a:effectLst/>
              </a:rPr>
              <a:t> </a:t>
            </a:r>
            <a:endParaRPr lang="en-US" sz="2000" dirty="0"/>
          </a:p>
        </p:txBody>
      </p:sp>
      <p:pic>
        <p:nvPicPr>
          <p:cNvPr id="5" name="Picture 4">
            <a:extLst>
              <a:ext uri="{FF2B5EF4-FFF2-40B4-BE49-F238E27FC236}">
                <a16:creationId xmlns:a16="http://schemas.microsoft.com/office/drawing/2014/main" id="{51DF3519-51DB-91EE-DA2C-BF364CA62F2E}"/>
              </a:ext>
            </a:extLst>
          </p:cNvPr>
          <p:cNvPicPr>
            <a:picLocks noChangeAspect="1"/>
          </p:cNvPicPr>
          <p:nvPr/>
        </p:nvPicPr>
        <p:blipFill>
          <a:blip r:embed="rId2"/>
          <a:stretch>
            <a:fillRect/>
          </a:stretch>
        </p:blipFill>
        <p:spPr>
          <a:xfrm>
            <a:off x="2398712" y="511810"/>
            <a:ext cx="1731391" cy="1731391"/>
          </a:xfrm>
          <a:prstGeom prst="rect">
            <a:avLst/>
          </a:prstGeom>
        </p:spPr>
      </p:pic>
    </p:spTree>
    <p:extLst>
      <p:ext uri="{BB962C8B-B14F-4D97-AF65-F5344CB8AC3E}">
        <p14:creationId xmlns:p14="http://schemas.microsoft.com/office/powerpoint/2010/main" val="3105982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CDFDF-AA01-0FDE-5180-97DED81091C1}"/>
              </a:ext>
            </a:extLst>
          </p:cNvPr>
          <p:cNvSpPr>
            <a:spLocks noGrp="1"/>
          </p:cNvSpPr>
          <p:nvPr>
            <p:ph type="title"/>
          </p:nvPr>
        </p:nvSpPr>
        <p:spPr/>
        <p:txBody>
          <a:bodyPr>
            <a:normAutofit/>
          </a:bodyPr>
          <a:lstStyle/>
          <a:p>
            <a:pPr algn="ctr"/>
            <a:r>
              <a:rPr lang="en-US" sz="3039" b="1" dirty="0">
                <a:latin typeface="+mn-lt"/>
              </a:rPr>
              <a:t>CREATE THE ENVIRONMENT</a:t>
            </a:r>
          </a:p>
        </p:txBody>
      </p:sp>
      <p:sp>
        <p:nvSpPr>
          <p:cNvPr id="3" name="Content Placeholder 2">
            <a:extLst>
              <a:ext uri="{FF2B5EF4-FFF2-40B4-BE49-F238E27FC236}">
                <a16:creationId xmlns:a16="http://schemas.microsoft.com/office/drawing/2014/main" id="{189F2290-D6E2-ECB4-501F-BF9E99B10D76}"/>
              </a:ext>
            </a:extLst>
          </p:cNvPr>
          <p:cNvSpPr>
            <a:spLocks noGrp="1"/>
          </p:cNvSpPr>
          <p:nvPr>
            <p:ph idx="1"/>
          </p:nvPr>
        </p:nvSpPr>
        <p:spPr>
          <a:xfrm>
            <a:off x="1559146" y="2131443"/>
            <a:ext cx="4300538" cy="5643114"/>
          </a:xfrm>
        </p:spPr>
        <p:txBody>
          <a:bodyPr>
            <a:normAutofit/>
          </a:bodyPr>
          <a:lstStyle/>
          <a:p>
            <a:pPr marL="0" indent="0">
              <a:buNone/>
            </a:pPr>
            <a:r>
              <a:rPr lang="en-US" sz="1800" b="1" i="1" dirty="0"/>
              <a:t>Resist the urge to accept the story on first read: </a:t>
            </a:r>
            <a:r>
              <a:rPr lang="en-US" sz="1800" i="1" dirty="0"/>
              <a:t>Our minds try to package details into something it already thinks it knows.</a:t>
            </a:r>
          </a:p>
          <a:p>
            <a:pPr marL="0" indent="0">
              <a:buNone/>
            </a:pPr>
            <a:r>
              <a:rPr lang="en-US" sz="1800" b="1" i="1" dirty="0"/>
              <a:t>Be Curious: </a:t>
            </a:r>
            <a:r>
              <a:rPr lang="en-US" sz="1800" i="1" dirty="0"/>
              <a:t>Ask clarifying questions and be a critical thinker. Be curious instead of judgmental.</a:t>
            </a:r>
          </a:p>
          <a:p>
            <a:pPr marL="0" indent="0">
              <a:buNone/>
            </a:pPr>
            <a:r>
              <a:rPr lang="en-US" sz="1800" b="1" i="1" dirty="0"/>
              <a:t>Resist the urge to be RIGHT!</a:t>
            </a:r>
          </a:p>
          <a:p>
            <a:pPr marL="0" indent="0">
              <a:buNone/>
            </a:pPr>
            <a:r>
              <a:rPr lang="en-US" sz="1800" b="1" i="1" dirty="0"/>
              <a:t>Got Bias?: </a:t>
            </a:r>
            <a:r>
              <a:rPr lang="en-US" sz="1800" i="1" dirty="0"/>
              <a:t>Understand your own bias and ego. How is it affecting the work?</a:t>
            </a:r>
          </a:p>
          <a:p>
            <a:pPr marL="0" indent="0">
              <a:buNone/>
            </a:pPr>
            <a:r>
              <a:rPr lang="en-US" sz="1800" b="1" i="1" dirty="0"/>
              <a:t>Seize teaching moments both BIG and small: </a:t>
            </a:r>
            <a:r>
              <a:rPr lang="en-US" sz="1800" i="1" dirty="0"/>
              <a:t>They are all around us and have tremendous value.</a:t>
            </a:r>
          </a:p>
          <a:p>
            <a:pPr marL="0" indent="0">
              <a:buNone/>
            </a:pPr>
            <a:r>
              <a:rPr lang="en-US" sz="1800" b="1" i="1" dirty="0"/>
              <a:t>Create a Safe Culture: </a:t>
            </a:r>
            <a:r>
              <a:rPr lang="en-US" sz="1800" i="1" dirty="0"/>
              <a:t>Strive to make people want to share. Foster an environment of safe communication.</a:t>
            </a:r>
            <a:endParaRPr lang="en-US" sz="1800" b="1" i="1" dirty="0"/>
          </a:p>
          <a:p>
            <a:pPr marL="0" indent="0">
              <a:buNone/>
            </a:pPr>
            <a:endParaRPr lang="en-US" sz="1125" b="1" i="1" dirty="0"/>
          </a:p>
          <a:p>
            <a:pPr marL="0" indent="0">
              <a:buNone/>
            </a:pPr>
            <a:endParaRPr lang="en-US" sz="1125" b="1" i="1" dirty="0"/>
          </a:p>
          <a:p>
            <a:pPr marL="0" indent="0">
              <a:buNone/>
            </a:pPr>
            <a:endParaRPr lang="en-US" sz="1125" b="1" i="1" dirty="0"/>
          </a:p>
        </p:txBody>
      </p:sp>
      <p:sp>
        <p:nvSpPr>
          <p:cNvPr id="4" name="TextBox 3">
            <a:extLst>
              <a:ext uri="{FF2B5EF4-FFF2-40B4-BE49-F238E27FC236}">
                <a16:creationId xmlns:a16="http://schemas.microsoft.com/office/drawing/2014/main" id="{104A962C-669D-9229-866F-41E1A9579767}"/>
              </a:ext>
            </a:extLst>
          </p:cNvPr>
          <p:cNvSpPr txBox="1"/>
          <p:nvPr/>
        </p:nvSpPr>
        <p:spPr>
          <a:xfrm rot="16200000">
            <a:off x="-2573129" y="4840725"/>
            <a:ext cx="6817898" cy="473206"/>
          </a:xfrm>
          <a:prstGeom prst="rect">
            <a:avLst/>
          </a:prstGeom>
          <a:noFill/>
        </p:spPr>
        <p:txBody>
          <a:bodyPr wrap="square" rtlCol="0">
            <a:spAutoFit/>
          </a:bodyPr>
          <a:lstStyle/>
          <a:p>
            <a:r>
              <a:rPr lang="en-US" sz="2475" b="1" dirty="0"/>
              <a:t>LEARNING CULTURE</a:t>
            </a:r>
          </a:p>
        </p:txBody>
      </p:sp>
    </p:spTree>
    <p:extLst>
      <p:ext uri="{BB962C8B-B14F-4D97-AF65-F5344CB8AC3E}">
        <p14:creationId xmlns:p14="http://schemas.microsoft.com/office/powerpoint/2010/main" val="1969349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CDFDF-AA01-0FDE-5180-97DED81091C1}"/>
              </a:ext>
            </a:extLst>
          </p:cNvPr>
          <p:cNvSpPr>
            <a:spLocks noGrp="1"/>
          </p:cNvSpPr>
          <p:nvPr>
            <p:ph type="title"/>
          </p:nvPr>
        </p:nvSpPr>
        <p:spPr/>
        <p:txBody>
          <a:bodyPr>
            <a:normAutofit/>
          </a:bodyPr>
          <a:lstStyle/>
          <a:p>
            <a:pPr algn="ctr"/>
            <a:r>
              <a:rPr lang="en-US" sz="3039" b="1" dirty="0">
                <a:latin typeface="+mn-lt"/>
              </a:rPr>
              <a:t>BE AWARE</a:t>
            </a:r>
          </a:p>
        </p:txBody>
      </p:sp>
      <p:sp>
        <p:nvSpPr>
          <p:cNvPr id="3" name="Content Placeholder 2">
            <a:extLst>
              <a:ext uri="{FF2B5EF4-FFF2-40B4-BE49-F238E27FC236}">
                <a16:creationId xmlns:a16="http://schemas.microsoft.com/office/drawing/2014/main" id="{189F2290-D6E2-ECB4-501F-BF9E99B10D76}"/>
              </a:ext>
            </a:extLst>
          </p:cNvPr>
          <p:cNvSpPr>
            <a:spLocks noGrp="1"/>
          </p:cNvSpPr>
          <p:nvPr>
            <p:ph idx="1"/>
          </p:nvPr>
        </p:nvSpPr>
        <p:spPr>
          <a:xfrm>
            <a:off x="1559146" y="2131443"/>
            <a:ext cx="4300538" cy="5643114"/>
          </a:xfrm>
        </p:spPr>
        <p:txBody>
          <a:bodyPr>
            <a:normAutofit/>
          </a:bodyPr>
          <a:lstStyle/>
          <a:p>
            <a:pPr marL="0" indent="0">
              <a:buNone/>
            </a:pPr>
            <a:r>
              <a:rPr lang="en-US" sz="1800" b="1" i="1" dirty="0"/>
              <a:t>Recognize Safety and Quality go hand and hand: </a:t>
            </a:r>
            <a:r>
              <a:rPr lang="en-US" sz="1800" i="1" dirty="0"/>
              <a:t>We choose to not have one over the other. </a:t>
            </a:r>
          </a:p>
          <a:p>
            <a:pPr marL="0" indent="0">
              <a:buNone/>
            </a:pPr>
            <a:endParaRPr lang="en-US" sz="1800" i="1" dirty="0"/>
          </a:p>
          <a:p>
            <a:pPr marL="0" indent="0">
              <a:buNone/>
            </a:pPr>
            <a:r>
              <a:rPr lang="en-US" sz="1800" b="1" i="1" dirty="0"/>
              <a:t>Every discussion, decision and investigation must be done through the lens of safety: </a:t>
            </a:r>
            <a:r>
              <a:rPr lang="en-US" sz="1800" i="1" dirty="0"/>
              <a:t>Are you making safety, risk mitigation and prevention the priority?</a:t>
            </a:r>
          </a:p>
          <a:p>
            <a:pPr marL="0" indent="0">
              <a:buNone/>
            </a:pPr>
            <a:endParaRPr lang="en-US" sz="1800" b="1" i="1" dirty="0"/>
          </a:p>
          <a:p>
            <a:pPr marL="0" indent="0">
              <a:buNone/>
            </a:pPr>
            <a:r>
              <a:rPr lang="en-US" sz="1800" b="1" i="1" dirty="0"/>
              <a:t>See around corners: </a:t>
            </a:r>
            <a:r>
              <a:rPr lang="en-US" sz="1800" i="1" dirty="0"/>
              <a:t>Strive to be preoccupied with failure. Be creative anticipating what could go wrong. Let this drive you to preventative solutions</a:t>
            </a:r>
          </a:p>
          <a:p>
            <a:pPr marL="0" indent="0">
              <a:buNone/>
            </a:pPr>
            <a:endParaRPr lang="en-US" sz="1800" i="1" dirty="0"/>
          </a:p>
          <a:p>
            <a:pPr marL="0" indent="0">
              <a:buNone/>
            </a:pPr>
            <a:r>
              <a:rPr lang="en-US" sz="1800" b="1" i="1" dirty="0"/>
              <a:t>Pay attention to the details: </a:t>
            </a:r>
            <a:r>
              <a:rPr lang="en-US" sz="1800" i="1" dirty="0"/>
              <a:t>It only takes the smallest of errors to snowball into catastrophes. Pay attention to the details.</a:t>
            </a:r>
            <a:endParaRPr lang="en-US" sz="1800" b="1" i="1" dirty="0"/>
          </a:p>
          <a:p>
            <a:pPr marL="0" indent="0">
              <a:buNone/>
            </a:pPr>
            <a:endParaRPr lang="en-US" sz="1125" b="1" i="1" dirty="0"/>
          </a:p>
          <a:p>
            <a:pPr marL="0" indent="0">
              <a:buNone/>
            </a:pPr>
            <a:endParaRPr lang="en-US" sz="1125" b="1" i="1" dirty="0"/>
          </a:p>
        </p:txBody>
      </p:sp>
      <p:sp>
        <p:nvSpPr>
          <p:cNvPr id="4" name="TextBox 3">
            <a:extLst>
              <a:ext uri="{FF2B5EF4-FFF2-40B4-BE49-F238E27FC236}">
                <a16:creationId xmlns:a16="http://schemas.microsoft.com/office/drawing/2014/main" id="{104A962C-669D-9229-866F-41E1A9579767}"/>
              </a:ext>
            </a:extLst>
          </p:cNvPr>
          <p:cNvSpPr txBox="1"/>
          <p:nvPr/>
        </p:nvSpPr>
        <p:spPr>
          <a:xfrm rot="16200000">
            <a:off x="-2573129" y="4840725"/>
            <a:ext cx="6817898" cy="473206"/>
          </a:xfrm>
          <a:prstGeom prst="rect">
            <a:avLst/>
          </a:prstGeom>
          <a:noFill/>
        </p:spPr>
        <p:txBody>
          <a:bodyPr wrap="square" rtlCol="0">
            <a:spAutoFit/>
          </a:bodyPr>
          <a:lstStyle/>
          <a:p>
            <a:r>
              <a:rPr lang="en-US" sz="2475" b="1" dirty="0"/>
              <a:t>SAFETY IS QUALITY</a:t>
            </a:r>
          </a:p>
        </p:txBody>
      </p:sp>
    </p:spTree>
    <p:extLst>
      <p:ext uri="{BB962C8B-B14F-4D97-AF65-F5344CB8AC3E}">
        <p14:creationId xmlns:p14="http://schemas.microsoft.com/office/powerpoint/2010/main" val="156171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CDFDF-AA01-0FDE-5180-97DED81091C1}"/>
              </a:ext>
            </a:extLst>
          </p:cNvPr>
          <p:cNvSpPr>
            <a:spLocks noGrp="1"/>
          </p:cNvSpPr>
          <p:nvPr>
            <p:ph type="title"/>
          </p:nvPr>
        </p:nvSpPr>
        <p:spPr/>
        <p:txBody>
          <a:bodyPr>
            <a:normAutofit/>
          </a:bodyPr>
          <a:lstStyle/>
          <a:p>
            <a:pPr algn="ctr"/>
            <a:r>
              <a:rPr lang="en-US" sz="3039" b="1" dirty="0">
                <a:latin typeface="+mn-lt"/>
              </a:rPr>
              <a:t>PUT YOUR CREATIVITY AND IMAGINATION TO WORK</a:t>
            </a:r>
          </a:p>
        </p:txBody>
      </p:sp>
      <p:sp>
        <p:nvSpPr>
          <p:cNvPr id="3" name="Content Placeholder 2">
            <a:extLst>
              <a:ext uri="{FF2B5EF4-FFF2-40B4-BE49-F238E27FC236}">
                <a16:creationId xmlns:a16="http://schemas.microsoft.com/office/drawing/2014/main" id="{189F2290-D6E2-ECB4-501F-BF9E99B10D76}"/>
              </a:ext>
            </a:extLst>
          </p:cNvPr>
          <p:cNvSpPr>
            <a:spLocks noGrp="1"/>
          </p:cNvSpPr>
          <p:nvPr>
            <p:ph idx="1"/>
          </p:nvPr>
        </p:nvSpPr>
        <p:spPr>
          <a:xfrm>
            <a:off x="1559146" y="2131443"/>
            <a:ext cx="4300538" cy="5643114"/>
          </a:xfrm>
        </p:spPr>
        <p:txBody>
          <a:bodyPr>
            <a:normAutofit fontScale="92500" lnSpcReduction="10000"/>
          </a:bodyPr>
          <a:lstStyle/>
          <a:p>
            <a:pPr marL="0" indent="0">
              <a:buNone/>
            </a:pPr>
            <a:r>
              <a:rPr lang="en-US" sz="1800" b="1" i="1" dirty="0"/>
              <a:t>Systems Help: </a:t>
            </a:r>
            <a:r>
              <a:rPr lang="en-US" sz="1800" i="1" dirty="0"/>
              <a:t>Systems are the most efficient way to manage outcomes and mitigate risk</a:t>
            </a:r>
          </a:p>
          <a:p>
            <a:pPr marL="0" indent="0">
              <a:buNone/>
            </a:pPr>
            <a:r>
              <a:rPr lang="en-US" sz="1800" b="1" i="1" dirty="0"/>
              <a:t>“Think Outside The Box:” </a:t>
            </a:r>
            <a:r>
              <a:rPr lang="en-US" sz="1800" i="1" dirty="0"/>
              <a:t>The best system design comes from a deep understanding of the work and thinking outside the box. Don’t fear complex problems.  Have an open mind to a variety of ideas without judgement. </a:t>
            </a:r>
          </a:p>
          <a:p>
            <a:pPr marL="0" indent="0" algn="ctr">
              <a:buNone/>
            </a:pPr>
            <a:r>
              <a:rPr lang="en-US" sz="1800" i="1" dirty="0"/>
              <a:t> </a:t>
            </a:r>
          </a:p>
          <a:p>
            <a:pPr marL="0" indent="0" algn="ctr">
              <a:buNone/>
            </a:pPr>
            <a:r>
              <a:rPr lang="en-US" sz="1800" b="1" i="0" dirty="0">
                <a:effectLst/>
              </a:rPr>
              <a:t>“Remember, always, that everything you know, and everything everyone knows, is only a model. Get your model out there where it can be viewed. Invite others to challenge your assumptions and add their own.”</a:t>
            </a:r>
            <a:endParaRPr lang="en-US" sz="1800" b="0" i="0" dirty="0">
              <a:effectLst/>
            </a:endParaRPr>
          </a:p>
          <a:p>
            <a:pPr marL="0" indent="0" algn="ctr">
              <a:buNone/>
            </a:pPr>
            <a:r>
              <a:rPr lang="en-US" sz="1800" b="0" i="0" dirty="0">
                <a:effectLst/>
              </a:rPr>
              <a:t>– Donella H. Meadows, </a:t>
            </a:r>
            <a:r>
              <a:rPr lang="en-US" sz="1800" b="0" i="1" dirty="0">
                <a:effectLst/>
              </a:rPr>
              <a:t>Thinking in Systems: A Primer</a:t>
            </a:r>
            <a:endParaRPr lang="en-US" sz="1800" b="1" i="1" dirty="0"/>
          </a:p>
          <a:p>
            <a:pPr marL="0" indent="0">
              <a:buNone/>
            </a:pPr>
            <a:endParaRPr lang="en-US" sz="1800" b="1" i="1" dirty="0"/>
          </a:p>
          <a:p>
            <a:pPr marL="0" indent="0">
              <a:buNone/>
            </a:pPr>
            <a:r>
              <a:rPr lang="en-US" sz="1800" b="1" i="1" dirty="0"/>
              <a:t>Systems are a living thing: </a:t>
            </a:r>
            <a:r>
              <a:rPr lang="en-US" sz="1800" i="1" dirty="0"/>
              <a:t>Systems need continual refinement and remodeling in our everchanging environment. Always imagine  how to make </a:t>
            </a:r>
          </a:p>
          <a:p>
            <a:pPr marL="0" indent="0">
              <a:buNone/>
            </a:pPr>
            <a:r>
              <a:rPr lang="en-US" sz="1800" b="1" i="1" dirty="0"/>
              <a:t>System efficacy: </a:t>
            </a:r>
            <a:r>
              <a:rPr lang="en-US" sz="1800" i="1" dirty="0"/>
              <a:t>Always measure a system’s ability to mitigate risk while minimizing impacts to operational efficiency.</a:t>
            </a:r>
          </a:p>
          <a:p>
            <a:pPr marL="0" indent="0">
              <a:buNone/>
            </a:pPr>
            <a:endParaRPr lang="en-US" sz="1600" b="1" i="1" dirty="0"/>
          </a:p>
          <a:p>
            <a:pPr marL="0" indent="0">
              <a:buNone/>
            </a:pPr>
            <a:endParaRPr lang="en-US" sz="1125" b="1" i="1" dirty="0"/>
          </a:p>
          <a:p>
            <a:pPr marL="0" indent="0">
              <a:buNone/>
            </a:pPr>
            <a:endParaRPr lang="en-US" sz="1125" b="1" i="1" dirty="0"/>
          </a:p>
        </p:txBody>
      </p:sp>
      <p:sp>
        <p:nvSpPr>
          <p:cNvPr id="4" name="TextBox 3">
            <a:extLst>
              <a:ext uri="{FF2B5EF4-FFF2-40B4-BE49-F238E27FC236}">
                <a16:creationId xmlns:a16="http://schemas.microsoft.com/office/drawing/2014/main" id="{104A962C-669D-9229-866F-41E1A9579767}"/>
              </a:ext>
            </a:extLst>
          </p:cNvPr>
          <p:cNvSpPr txBox="1"/>
          <p:nvPr/>
        </p:nvSpPr>
        <p:spPr>
          <a:xfrm rot="16200000">
            <a:off x="-2573129" y="4840725"/>
            <a:ext cx="6817898" cy="473206"/>
          </a:xfrm>
          <a:prstGeom prst="rect">
            <a:avLst/>
          </a:prstGeom>
          <a:noFill/>
        </p:spPr>
        <p:txBody>
          <a:bodyPr wrap="square" rtlCol="0">
            <a:spAutoFit/>
          </a:bodyPr>
          <a:lstStyle/>
          <a:p>
            <a:r>
              <a:rPr lang="en-US" sz="2475" b="1" dirty="0"/>
              <a:t>SYSTEMS SAVE LIVES</a:t>
            </a:r>
          </a:p>
        </p:txBody>
      </p:sp>
    </p:spTree>
    <p:extLst>
      <p:ext uri="{BB962C8B-B14F-4D97-AF65-F5344CB8AC3E}">
        <p14:creationId xmlns:p14="http://schemas.microsoft.com/office/powerpoint/2010/main" val="297665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CDFDF-AA01-0FDE-5180-97DED81091C1}"/>
              </a:ext>
            </a:extLst>
          </p:cNvPr>
          <p:cNvSpPr>
            <a:spLocks noGrp="1"/>
          </p:cNvSpPr>
          <p:nvPr>
            <p:ph type="title"/>
          </p:nvPr>
        </p:nvSpPr>
        <p:spPr/>
        <p:txBody>
          <a:bodyPr>
            <a:normAutofit/>
          </a:bodyPr>
          <a:lstStyle/>
          <a:p>
            <a:pPr algn="ctr"/>
            <a:r>
              <a:rPr lang="en-US" sz="3039" b="1" dirty="0">
                <a:latin typeface="+mn-lt"/>
              </a:rPr>
              <a:t>TO ERR IS HUMAN</a:t>
            </a:r>
          </a:p>
        </p:txBody>
      </p:sp>
      <p:sp>
        <p:nvSpPr>
          <p:cNvPr id="3" name="Content Placeholder 2">
            <a:extLst>
              <a:ext uri="{FF2B5EF4-FFF2-40B4-BE49-F238E27FC236}">
                <a16:creationId xmlns:a16="http://schemas.microsoft.com/office/drawing/2014/main" id="{189F2290-D6E2-ECB4-501F-BF9E99B10D76}"/>
              </a:ext>
            </a:extLst>
          </p:cNvPr>
          <p:cNvSpPr>
            <a:spLocks noGrp="1"/>
          </p:cNvSpPr>
          <p:nvPr>
            <p:ph idx="1"/>
          </p:nvPr>
        </p:nvSpPr>
        <p:spPr>
          <a:xfrm>
            <a:off x="1559146" y="2131443"/>
            <a:ext cx="4300538" cy="5643114"/>
          </a:xfrm>
        </p:spPr>
        <p:txBody>
          <a:bodyPr>
            <a:normAutofit fontScale="92500" lnSpcReduction="10000"/>
          </a:bodyPr>
          <a:lstStyle/>
          <a:p>
            <a:pPr marL="0" indent="0">
              <a:buNone/>
            </a:pPr>
            <a:r>
              <a:rPr lang="en-US" sz="1800" b="1" i="1" dirty="0"/>
              <a:t>Always assume good intent: </a:t>
            </a:r>
            <a:r>
              <a:rPr lang="en-US" sz="1800" i="1" dirty="0"/>
              <a:t>Nobody comes to work to do a bad job.</a:t>
            </a:r>
          </a:p>
          <a:p>
            <a:pPr marL="0" indent="0">
              <a:buNone/>
            </a:pPr>
            <a:r>
              <a:rPr lang="en-US" sz="1800" b="1" i="1" dirty="0"/>
              <a:t>Recognize Humanity and Humility: </a:t>
            </a:r>
            <a:r>
              <a:rPr lang="en-US" sz="1800" i="1" dirty="0"/>
              <a:t>Console, coach and care. We all make mistakes-What we learn from our mistakes is what is important!</a:t>
            </a:r>
          </a:p>
          <a:p>
            <a:pPr marL="0" indent="0">
              <a:buNone/>
            </a:pPr>
            <a:r>
              <a:rPr lang="en-US" sz="1800" b="1" i="1" dirty="0"/>
              <a:t>We tend to drift…Don’t be discouraged. Re-align: </a:t>
            </a:r>
            <a:r>
              <a:rPr lang="en-US" sz="1800" i="1" dirty="0"/>
              <a:t>It is human nature to drift. We get complacent and let our guard down or just become less aware of risk with time. Do a check-reset every so often to maintain alignment.</a:t>
            </a:r>
          </a:p>
          <a:p>
            <a:pPr marL="0" indent="0">
              <a:buNone/>
            </a:pPr>
            <a:r>
              <a:rPr lang="en-US" sz="1800" b="1" i="1" dirty="0"/>
              <a:t>We all occasionally get reckless: </a:t>
            </a:r>
            <a:r>
              <a:rPr lang="en-US" sz="1800" i="1" dirty="0"/>
              <a:t>As humans, we like to push the envelope, challenge ourselves and try and beat the system for personal gain. As leaders, hold others accountable for their actions, and coach to manage behaviors. The best systems are designed to manage reckless behaviors.</a:t>
            </a:r>
          </a:p>
          <a:p>
            <a:pPr marL="0" indent="0">
              <a:buNone/>
            </a:pPr>
            <a:r>
              <a:rPr lang="en-US" sz="1800" b="1" i="1" dirty="0"/>
              <a:t>Again…Always assume good intent: </a:t>
            </a:r>
            <a:r>
              <a:rPr lang="en-US" sz="1800" i="1" dirty="0"/>
              <a:t>Nobody comes to work to do a bad job. Stop and think how YOU are reacting. Be curious instead of judgmental.</a:t>
            </a:r>
          </a:p>
          <a:p>
            <a:pPr marL="0" indent="0">
              <a:buNone/>
            </a:pPr>
            <a:endParaRPr lang="en-US" sz="1600" b="1" i="1" dirty="0"/>
          </a:p>
          <a:p>
            <a:pPr marL="0" indent="0">
              <a:buNone/>
            </a:pPr>
            <a:endParaRPr lang="en-US" sz="1125" b="1" i="1" dirty="0"/>
          </a:p>
          <a:p>
            <a:pPr marL="0" indent="0">
              <a:buNone/>
            </a:pPr>
            <a:endParaRPr lang="en-US" sz="1125" b="1" i="1" dirty="0"/>
          </a:p>
        </p:txBody>
      </p:sp>
      <p:sp>
        <p:nvSpPr>
          <p:cNvPr id="4" name="TextBox 3">
            <a:extLst>
              <a:ext uri="{FF2B5EF4-FFF2-40B4-BE49-F238E27FC236}">
                <a16:creationId xmlns:a16="http://schemas.microsoft.com/office/drawing/2014/main" id="{104A962C-669D-9229-866F-41E1A9579767}"/>
              </a:ext>
            </a:extLst>
          </p:cNvPr>
          <p:cNvSpPr txBox="1"/>
          <p:nvPr/>
        </p:nvSpPr>
        <p:spPr>
          <a:xfrm rot="16200000">
            <a:off x="-2573129" y="4815718"/>
            <a:ext cx="6817898" cy="523220"/>
          </a:xfrm>
          <a:prstGeom prst="rect">
            <a:avLst/>
          </a:prstGeom>
          <a:noFill/>
        </p:spPr>
        <p:txBody>
          <a:bodyPr wrap="square" rtlCol="0">
            <a:spAutoFit/>
          </a:bodyPr>
          <a:lstStyle/>
          <a:p>
            <a:r>
              <a:rPr lang="en-US" sz="2800" b="1" dirty="0">
                <a:latin typeface="+mn-lt"/>
              </a:rPr>
              <a:t>OUR PEOPLE ARE HUMAN</a:t>
            </a:r>
            <a:endParaRPr lang="en-US" sz="2475" b="1" dirty="0"/>
          </a:p>
        </p:txBody>
      </p:sp>
    </p:spTree>
    <p:extLst>
      <p:ext uri="{BB962C8B-B14F-4D97-AF65-F5344CB8AC3E}">
        <p14:creationId xmlns:p14="http://schemas.microsoft.com/office/powerpoint/2010/main" val="1302712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CDFDF-AA01-0FDE-5180-97DED81091C1}"/>
              </a:ext>
            </a:extLst>
          </p:cNvPr>
          <p:cNvSpPr>
            <a:spLocks noGrp="1"/>
          </p:cNvSpPr>
          <p:nvPr>
            <p:ph type="title"/>
          </p:nvPr>
        </p:nvSpPr>
        <p:spPr/>
        <p:txBody>
          <a:bodyPr>
            <a:normAutofit/>
          </a:bodyPr>
          <a:lstStyle/>
          <a:p>
            <a:pPr algn="ctr"/>
            <a:r>
              <a:rPr lang="en-US" sz="3039" b="1" dirty="0">
                <a:latin typeface="+mn-lt"/>
              </a:rPr>
              <a:t>LENS OF SUSTAINABILITY</a:t>
            </a:r>
          </a:p>
        </p:txBody>
      </p:sp>
      <p:sp>
        <p:nvSpPr>
          <p:cNvPr id="3" name="Content Placeholder 2">
            <a:extLst>
              <a:ext uri="{FF2B5EF4-FFF2-40B4-BE49-F238E27FC236}">
                <a16:creationId xmlns:a16="http://schemas.microsoft.com/office/drawing/2014/main" id="{189F2290-D6E2-ECB4-501F-BF9E99B10D76}"/>
              </a:ext>
            </a:extLst>
          </p:cNvPr>
          <p:cNvSpPr>
            <a:spLocks noGrp="1"/>
          </p:cNvSpPr>
          <p:nvPr>
            <p:ph idx="1"/>
          </p:nvPr>
        </p:nvSpPr>
        <p:spPr>
          <a:xfrm>
            <a:off x="1559146" y="2131443"/>
            <a:ext cx="4300538" cy="5643114"/>
          </a:xfrm>
        </p:spPr>
        <p:txBody>
          <a:bodyPr>
            <a:normAutofit/>
          </a:bodyPr>
          <a:lstStyle/>
          <a:p>
            <a:pPr marL="0" indent="0">
              <a:buNone/>
            </a:pPr>
            <a:r>
              <a:rPr lang="en-US" sz="1800" b="1" i="1" dirty="0"/>
              <a:t>Every choice we make should be based on the future: </a:t>
            </a:r>
            <a:r>
              <a:rPr lang="en-US" sz="1800" i="1" dirty="0"/>
              <a:t>It may seem like you are putting out a small fire in the moment, but it is an opportunity to prevent future fires when done well.</a:t>
            </a:r>
          </a:p>
          <a:p>
            <a:pPr marL="0" indent="0">
              <a:buNone/>
            </a:pPr>
            <a:r>
              <a:rPr lang="en-US" sz="1800" b="1" i="1" dirty="0"/>
              <a:t>Economic Sustainability: </a:t>
            </a:r>
            <a:r>
              <a:rPr lang="en-US" sz="1800" i="1" dirty="0"/>
              <a:t>Continual attention to the financial viability of ideas help ensure that they will last.</a:t>
            </a:r>
          </a:p>
          <a:p>
            <a:pPr marL="0" indent="0">
              <a:buNone/>
            </a:pPr>
            <a:r>
              <a:rPr lang="en-US" sz="1800" b="1" i="1" dirty="0"/>
              <a:t>Human sustainability: </a:t>
            </a:r>
            <a:r>
              <a:rPr lang="en-US" sz="1800" i="1" dirty="0"/>
              <a:t>How you choose to handle human interactions help employees ”stick.” Be intentional in every interaction. Care about that person’s needs-It will mean something to them and the part they play in the organization.</a:t>
            </a:r>
          </a:p>
          <a:p>
            <a:pPr marL="0" indent="0">
              <a:buNone/>
            </a:pPr>
            <a:r>
              <a:rPr lang="en-US" sz="1800" b="1" i="1" dirty="0"/>
              <a:t>Sustainable systems require work: </a:t>
            </a:r>
            <a:r>
              <a:rPr lang="en-US" sz="1800" i="1" dirty="0"/>
              <a:t>Continual awareness of systems, anticipating change, and continual small adjustments create a truly sustainable system.</a:t>
            </a:r>
            <a:endParaRPr lang="en-US" sz="1800" b="1" i="1" dirty="0"/>
          </a:p>
          <a:p>
            <a:pPr marL="0" indent="0">
              <a:buNone/>
            </a:pPr>
            <a:endParaRPr lang="en-US" sz="1125" b="1" i="1" dirty="0"/>
          </a:p>
          <a:p>
            <a:pPr marL="0" indent="0">
              <a:buNone/>
            </a:pPr>
            <a:endParaRPr lang="en-US" sz="1125" b="1" i="1" dirty="0"/>
          </a:p>
        </p:txBody>
      </p:sp>
      <p:sp>
        <p:nvSpPr>
          <p:cNvPr id="4" name="TextBox 3">
            <a:extLst>
              <a:ext uri="{FF2B5EF4-FFF2-40B4-BE49-F238E27FC236}">
                <a16:creationId xmlns:a16="http://schemas.microsoft.com/office/drawing/2014/main" id="{104A962C-669D-9229-866F-41E1A9579767}"/>
              </a:ext>
            </a:extLst>
          </p:cNvPr>
          <p:cNvSpPr txBox="1"/>
          <p:nvPr/>
        </p:nvSpPr>
        <p:spPr>
          <a:xfrm rot="16200000">
            <a:off x="-2573129" y="4815718"/>
            <a:ext cx="6817898" cy="523220"/>
          </a:xfrm>
          <a:prstGeom prst="rect">
            <a:avLst/>
          </a:prstGeom>
          <a:noFill/>
        </p:spPr>
        <p:txBody>
          <a:bodyPr wrap="square" rtlCol="0">
            <a:spAutoFit/>
          </a:bodyPr>
          <a:lstStyle/>
          <a:p>
            <a:r>
              <a:rPr lang="en-US" sz="2800" b="1" dirty="0">
                <a:latin typeface="+mn-lt"/>
              </a:rPr>
              <a:t>SUSTAINABILITY</a:t>
            </a:r>
            <a:endParaRPr lang="en-US" sz="2475" b="1" dirty="0"/>
          </a:p>
        </p:txBody>
      </p:sp>
    </p:spTree>
    <p:extLst>
      <p:ext uri="{BB962C8B-B14F-4D97-AF65-F5344CB8AC3E}">
        <p14:creationId xmlns:p14="http://schemas.microsoft.com/office/powerpoint/2010/main" val="57464186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6499</TotalTime>
  <Words>891</Words>
  <Application>Microsoft Macintosh PowerPoint</Application>
  <PresentationFormat>A4 Paper (210x297 mm)</PresentationFormat>
  <Paragraphs>80</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Office Theme</vt:lpstr>
      <vt:lpstr>    Advanced Life Systems Leadership Pearls</vt:lpstr>
      <vt:lpstr>Professional Code of Conduct</vt:lpstr>
      <vt:lpstr>The Five Practices of Exemplary Leadership  </vt:lpstr>
      <vt:lpstr>Principles </vt:lpstr>
      <vt:lpstr>CREATE THE ENVIRONMENT</vt:lpstr>
      <vt:lpstr>BE AWARE</vt:lpstr>
      <vt:lpstr>PUT YOUR CREATIVITY AND IMAGINATION TO WORK</vt:lpstr>
      <vt:lpstr>TO ERR IS HUMAN</vt:lpstr>
      <vt:lpstr>LENS OF SUSTAINABILITY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Metro West Ambulance Leadership Team Pearls Metro West Ambulance Leadership Team Pearls   Metro West Ambulance Leadership Team Pearls</dc:title>
  <dc:creator>Shawn Wood</dc:creator>
  <cp:lastModifiedBy>Shawn Wood</cp:lastModifiedBy>
  <cp:revision>21</cp:revision>
  <dcterms:created xsi:type="dcterms:W3CDTF">2023-12-07T04:39:29Z</dcterms:created>
  <dcterms:modified xsi:type="dcterms:W3CDTF">2026-06-26T15:22:47Z</dcterms:modified>
</cp:coreProperties>
</file>